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handoutMasterIdLst>
    <p:handoutMasterId r:id="rId20"/>
  </p:handoutMasterIdLst>
  <p:sldIdLst>
    <p:sldId id="256" r:id="rId2"/>
    <p:sldId id="257" r:id="rId3"/>
    <p:sldId id="262" r:id="rId4"/>
    <p:sldId id="261" r:id="rId5"/>
    <p:sldId id="268" r:id="rId6"/>
    <p:sldId id="258" r:id="rId7"/>
    <p:sldId id="259" r:id="rId8"/>
    <p:sldId id="260" r:id="rId9"/>
    <p:sldId id="270" r:id="rId10"/>
    <p:sldId id="269" r:id="rId11"/>
    <p:sldId id="263" r:id="rId12"/>
    <p:sldId id="264" r:id="rId13"/>
    <p:sldId id="265" r:id="rId14"/>
    <p:sldId id="274" r:id="rId15"/>
    <p:sldId id="275" r:id="rId16"/>
    <p:sldId id="266" r:id="rId17"/>
    <p:sldId id="267" r:id="rId18"/>
    <p:sldId id="273" r:id="rId19"/>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58"/>
      </p:cViewPr>
      <p:guideLst/>
    </p:cSldViewPr>
  </p:slideViewPr>
  <p:notesTextViewPr>
    <p:cViewPr>
      <p:scale>
        <a:sx n="1" d="1"/>
        <a:sy n="1" d="1"/>
      </p:scale>
      <p:origin x="0" y="0"/>
    </p:cViewPr>
  </p:notesTextViewPr>
  <p:sorterViewPr>
    <p:cViewPr varScale="1">
      <p:scale>
        <a:sx n="100" d="100"/>
        <a:sy n="100" d="100"/>
      </p:scale>
      <p:origin x="0" y="-273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2945659" cy="49805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2"/>
            <a:ext cx="2945659" cy="498055"/>
          </a:xfrm>
          <a:prstGeom prst="rect">
            <a:avLst/>
          </a:prstGeom>
        </p:spPr>
        <p:txBody>
          <a:bodyPr vert="horz" lIns="91440" tIns="45720" rIns="91440" bIns="45720" rtlCol="0"/>
          <a:lstStyle>
            <a:lvl1pPr algn="r">
              <a:defRPr sz="1200"/>
            </a:lvl1pPr>
          </a:lstStyle>
          <a:p>
            <a:fld id="{88D46316-08A3-4B84-BBBC-86531032811F}" type="datetimeFigureOut">
              <a:rPr lang="en-GB" smtClean="0"/>
              <a:t>09/10/2025</a:t>
            </a:fld>
            <a:endParaRPr lang="en-GB"/>
          </a:p>
        </p:txBody>
      </p:sp>
      <p:sp>
        <p:nvSpPr>
          <p:cNvPr id="4" name="Footer Placeholder 3"/>
          <p:cNvSpPr>
            <a:spLocks noGrp="1"/>
          </p:cNvSpPr>
          <p:nvPr>
            <p:ph type="ftr" sz="quarter" idx="2"/>
          </p:nvPr>
        </p:nvSpPr>
        <p:spPr>
          <a:xfrm>
            <a:off x="0" y="9428585"/>
            <a:ext cx="2945659" cy="49805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5"/>
            <a:ext cx="2945659" cy="498054"/>
          </a:xfrm>
          <a:prstGeom prst="rect">
            <a:avLst/>
          </a:prstGeom>
        </p:spPr>
        <p:txBody>
          <a:bodyPr vert="horz" lIns="91440" tIns="45720" rIns="91440" bIns="45720" rtlCol="0" anchor="b"/>
          <a:lstStyle>
            <a:lvl1pPr algn="r">
              <a:defRPr sz="1200"/>
            </a:lvl1pPr>
          </a:lstStyle>
          <a:p>
            <a:fld id="{297117EA-AC4E-4F60-84EE-E0CA2FC92F76}" type="slidenum">
              <a:rPr lang="en-GB" smtClean="0"/>
              <a:t>‹#›</a:t>
            </a:fld>
            <a:endParaRPr lang="en-GB"/>
          </a:p>
        </p:txBody>
      </p:sp>
    </p:spTree>
    <p:extLst>
      <p:ext uri="{BB962C8B-B14F-4D97-AF65-F5344CB8AC3E}">
        <p14:creationId xmlns:p14="http://schemas.microsoft.com/office/powerpoint/2010/main" val="14537326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9B198C43-2C9C-4704-9D6A-E502F65FF28C}" type="datetimeFigureOut">
              <a:rPr lang="en-GB" smtClean="0"/>
              <a:t>09/10/2025</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C5BB5211-D7DF-48CD-9655-37D3ECA7B1F9}" type="slidenum">
              <a:rPr lang="en-GB" smtClean="0"/>
              <a:t>‹#›</a:t>
            </a:fld>
            <a:endParaRPr lang="en-GB"/>
          </a:p>
        </p:txBody>
      </p:sp>
    </p:spTree>
    <p:extLst>
      <p:ext uri="{BB962C8B-B14F-4D97-AF65-F5344CB8AC3E}">
        <p14:creationId xmlns:p14="http://schemas.microsoft.com/office/powerpoint/2010/main" val="871834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198C43-2C9C-4704-9D6A-E502F65FF28C}"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pic>
        <p:nvPicPr>
          <p:cNvPr id="8" name="Picture 7">
            <a:extLst>
              <a:ext uri="{FF2B5EF4-FFF2-40B4-BE49-F238E27FC236}">
                <a16:creationId xmlns:a16="http://schemas.microsoft.com/office/drawing/2014/main" id="{585AC3A6-D574-489C-8366-F041B58B214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032764" y="4768532"/>
            <a:ext cx="2231277" cy="2162106"/>
          </a:xfrm>
          <a:prstGeom prst="ellipse">
            <a:avLst/>
          </a:prstGeom>
          <a:ln>
            <a:noFill/>
          </a:ln>
          <a:effectLst>
            <a:softEdge rad="112500"/>
          </a:effectLst>
        </p:spPr>
      </p:pic>
    </p:spTree>
    <p:extLst>
      <p:ext uri="{BB962C8B-B14F-4D97-AF65-F5344CB8AC3E}">
        <p14:creationId xmlns:p14="http://schemas.microsoft.com/office/powerpoint/2010/main" val="27993002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B198C43-2C9C-4704-9D6A-E502F65FF28C}"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5BB5211-D7DF-48CD-9655-37D3ECA7B1F9}" type="slidenum">
              <a:rPr lang="en-GB" smtClean="0"/>
              <a:t>‹#›</a:t>
            </a:fld>
            <a:endParaRPr lang="en-GB"/>
          </a:p>
        </p:txBody>
      </p:sp>
    </p:spTree>
    <p:extLst>
      <p:ext uri="{BB962C8B-B14F-4D97-AF65-F5344CB8AC3E}">
        <p14:creationId xmlns:p14="http://schemas.microsoft.com/office/powerpoint/2010/main" val="1513274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B198C43-2C9C-4704-9D6A-E502F65FF28C}"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5BB5211-D7DF-48CD-9655-37D3ECA7B1F9}" type="slidenum">
              <a:rPr lang="en-GB" smtClean="0"/>
              <a:t>‹#›</a:t>
            </a:fld>
            <a:endParaRPr lang="en-GB"/>
          </a:p>
        </p:txBody>
      </p:sp>
    </p:spTree>
    <p:extLst>
      <p:ext uri="{BB962C8B-B14F-4D97-AF65-F5344CB8AC3E}">
        <p14:creationId xmlns:p14="http://schemas.microsoft.com/office/powerpoint/2010/main" val="23132135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198C43-2C9C-4704-9D6A-E502F65FF28C}" type="datetimeFigureOut">
              <a:rPr lang="en-GB" smtClean="0"/>
              <a:t>09/10/2025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5BB5211-D7DF-48CD-9655-37D3ECA7B1F9}" type="slidenum">
              <a:rPr lang="en-GB" smtClean="0"/>
              <a:t>‹#›</a:t>
            </a:fld>
            <a:endParaRPr lang="en-GB"/>
          </a:p>
        </p:txBody>
      </p:sp>
    </p:spTree>
    <p:extLst>
      <p:ext uri="{BB962C8B-B14F-4D97-AF65-F5344CB8AC3E}">
        <p14:creationId xmlns:p14="http://schemas.microsoft.com/office/powerpoint/2010/main" val="1664156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B198C43-2C9C-4704-9D6A-E502F65FF28C}" type="datetimeFigureOut">
              <a:rPr lang="en-GB" smtClean="0"/>
              <a:t>09/10/2025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5BB5211-D7DF-48CD-9655-37D3ECA7B1F9}" type="slidenum">
              <a:rPr lang="en-GB" smtClean="0"/>
              <a:t>‹#›</a:t>
            </a:fld>
            <a:endParaRPr lang="en-GB"/>
          </a:p>
        </p:txBody>
      </p:sp>
    </p:spTree>
    <p:extLst>
      <p:ext uri="{BB962C8B-B14F-4D97-AF65-F5344CB8AC3E}">
        <p14:creationId xmlns:p14="http://schemas.microsoft.com/office/powerpoint/2010/main" val="1613447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198C43-2C9C-4704-9D6A-E502F65FF28C}" type="datetimeFigureOut">
              <a:rPr lang="en-GB" smtClean="0"/>
              <a:t>09/10/2025</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C5BB5211-D7DF-48CD-9655-37D3ECA7B1F9}" type="slidenum">
              <a:rPr lang="en-GB" smtClean="0"/>
              <a:t>‹#›</a:t>
            </a:fld>
            <a:endParaRPr lang="en-GB"/>
          </a:p>
        </p:txBody>
      </p:sp>
    </p:spTree>
    <p:extLst>
      <p:ext uri="{BB962C8B-B14F-4D97-AF65-F5344CB8AC3E}">
        <p14:creationId xmlns:p14="http://schemas.microsoft.com/office/powerpoint/2010/main" val="14069242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B198C43-2C9C-4704-9D6A-E502F65FF28C}"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C5BB5211-D7DF-48CD-9655-37D3ECA7B1F9}" type="slidenum">
              <a:rPr lang="en-GB" smtClean="0"/>
              <a:t>‹#›</a:t>
            </a:fld>
            <a:endParaRPr lang="en-GB"/>
          </a:p>
        </p:txBody>
      </p:sp>
    </p:spTree>
    <p:extLst>
      <p:ext uri="{BB962C8B-B14F-4D97-AF65-F5344CB8AC3E}">
        <p14:creationId xmlns:p14="http://schemas.microsoft.com/office/powerpoint/2010/main" val="22303006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B198C43-2C9C-4704-9D6A-E502F65FF28C}"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C5BB5211-D7DF-48CD-9655-37D3ECA7B1F9}" type="slidenum">
              <a:rPr lang="en-GB" smtClean="0"/>
              <a:t>‹#›</a:t>
            </a:fld>
            <a:endParaRPr lang="en-GB"/>
          </a:p>
        </p:txBody>
      </p:sp>
    </p:spTree>
    <p:extLst>
      <p:ext uri="{BB962C8B-B14F-4D97-AF65-F5344CB8AC3E}">
        <p14:creationId xmlns:p14="http://schemas.microsoft.com/office/powerpoint/2010/main" val="3151058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B198C43-2C9C-4704-9D6A-E502F65FF28C}"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C5BB5211-D7DF-48CD-9655-37D3ECA7B1F9}" type="slidenum">
              <a:rPr lang="en-GB" smtClean="0"/>
              <a:t>‹#›</a:t>
            </a:fld>
            <a:endParaRPr lang="en-GB"/>
          </a:p>
        </p:txBody>
      </p:sp>
    </p:spTree>
    <p:extLst>
      <p:ext uri="{BB962C8B-B14F-4D97-AF65-F5344CB8AC3E}">
        <p14:creationId xmlns:p14="http://schemas.microsoft.com/office/powerpoint/2010/main" val="35284392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B198C43-2C9C-4704-9D6A-E502F65FF28C}"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5BB5211-D7DF-48CD-9655-37D3ECA7B1F9}" type="slidenum">
              <a:rPr lang="en-GB" smtClean="0"/>
              <a:t>‹#›</a:t>
            </a:fld>
            <a:endParaRPr lang="en-GB"/>
          </a:p>
        </p:txBody>
      </p:sp>
    </p:spTree>
    <p:extLst>
      <p:ext uri="{BB962C8B-B14F-4D97-AF65-F5344CB8AC3E}">
        <p14:creationId xmlns:p14="http://schemas.microsoft.com/office/powerpoint/2010/main" val="8216997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B198C43-2C9C-4704-9D6A-E502F65FF28C}"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5BB5211-D7DF-48CD-9655-37D3ECA7B1F9}" type="slidenum">
              <a:rPr lang="en-GB" smtClean="0"/>
              <a:t>‹#›</a:t>
            </a:fld>
            <a:endParaRPr lang="en-GB"/>
          </a:p>
        </p:txBody>
      </p:sp>
    </p:spTree>
    <p:extLst>
      <p:ext uri="{BB962C8B-B14F-4D97-AF65-F5344CB8AC3E}">
        <p14:creationId xmlns:p14="http://schemas.microsoft.com/office/powerpoint/2010/main" val="5271903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B198C43-2C9C-4704-9D6A-E502F65FF28C}"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5BB5211-D7DF-48CD-9655-37D3ECA7B1F9}" type="slidenum">
              <a:rPr lang="en-GB" smtClean="0"/>
              <a:t>‹#›</a:t>
            </a:fld>
            <a:endParaRPr lang="en-GB"/>
          </a:p>
        </p:txBody>
      </p:sp>
    </p:spTree>
    <p:extLst>
      <p:ext uri="{BB962C8B-B14F-4D97-AF65-F5344CB8AC3E}">
        <p14:creationId xmlns:p14="http://schemas.microsoft.com/office/powerpoint/2010/main" val="32896127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B198C43-2C9C-4704-9D6A-E502F65FF28C}" type="datetimeFigureOut">
              <a:rPr lang="en-GB" smtClean="0"/>
              <a:t>09/10/2025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5BB5211-D7DF-48CD-9655-37D3ECA7B1F9}" type="slidenum">
              <a:rPr lang="en-GB" smtClean="0"/>
              <a:t>‹#›</a:t>
            </a:fld>
            <a:endParaRPr lang="en-GB"/>
          </a:p>
        </p:txBody>
      </p:sp>
    </p:spTree>
    <p:extLst>
      <p:ext uri="{BB962C8B-B14F-4D97-AF65-F5344CB8AC3E}">
        <p14:creationId xmlns:p14="http://schemas.microsoft.com/office/powerpoint/2010/main" val="40165539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B198C43-2C9C-4704-9D6A-E502F65FF28C}" type="datetimeFigureOut">
              <a:rPr lang="en-GB" smtClean="0"/>
              <a:t>09/10/2025</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C5BB5211-D7DF-48CD-9655-37D3ECA7B1F9}" type="slidenum">
              <a:rPr lang="en-GB" smtClean="0"/>
              <a:t>‹#›</a:t>
            </a:fld>
            <a:endParaRPr lang="en-GB"/>
          </a:p>
        </p:txBody>
      </p:sp>
    </p:spTree>
    <p:extLst>
      <p:ext uri="{BB962C8B-B14F-4D97-AF65-F5344CB8AC3E}">
        <p14:creationId xmlns:p14="http://schemas.microsoft.com/office/powerpoint/2010/main" val="18414061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9B198C43-2C9C-4704-9D6A-E502F65FF28C}"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BB5211-D7DF-48CD-9655-37D3ECA7B1F9}" type="slidenum">
              <a:rPr lang="en-GB" smtClean="0"/>
              <a:t>‹#›</a:t>
            </a:fld>
            <a:endParaRPr lang="en-GB"/>
          </a:p>
        </p:txBody>
      </p:sp>
    </p:spTree>
    <p:extLst>
      <p:ext uri="{BB962C8B-B14F-4D97-AF65-F5344CB8AC3E}">
        <p14:creationId xmlns:p14="http://schemas.microsoft.com/office/powerpoint/2010/main" val="32039583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9B198C43-2C9C-4704-9D6A-E502F65FF28C}"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5BB5211-D7DF-48CD-9655-37D3ECA7B1F9}" type="slidenum">
              <a:rPr lang="en-GB" smtClean="0"/>
              <a:t>‹#›</a:t>
            </a:fld>
            <a:endParaRPr lang="en-GB"/>
          </a:p>
        </p:txBody>
      </p:sp>
    </p:spTree>
    <p:extLst>
      <p:ext uri="{BB962C8B-B14F-4D97-AF65-F5344CB8AC3E}">
        <p14:creationId xmlns:p14="http://schemas.microsoft.com/office/powerpoint/2010/main" val="3443421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9B198C43-2C9C-4704-9D6A-E502F65FF28C}" type="datetimeFigureOut">
              <a:rPr lang="en-GB" smtClean="0"/>
              <a:t>09/10/2025</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C5BB5211-D7DF-48CD-9655-37D3ECA7B1F9}" type="slidenum">
              <a:rPr lang="en-GB" smtClean="0"/>
              <a:t>‹#›</a:t>
            </a:fld>
            <a:endParaRPr lang="en-GB"/>
          </a:p>
        </p:txBody>
      </p:sp>
    </p:spTree>
    <p:extLst>
      <p:ext uri="{BB962C8B-B14F-4D97-AF65-F5344CB8AC3E}">
        <p14:creationId xmlns:p14="http://schemas.microsoft.com/office/powerpoint/2010/main" val="409580181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3171" y="3429000"/>
            <a:ext cx="8825658" cy="2677648"/>
          </a:xfrm>
        </p:spPr>
        <p:txBody>
          <a:bodyPr/>
          <a:lstStyle/>
          <a:p>
            <a:pPr algn="ctr"/>
            <a:r>
              <a:rPr lang="en-GB" dirty="0"/>
              <a:t>Welcome</a:t>
            </a:r>
          </a:p>
        </p:txBody>
      </p:sp>
      <p:pic>
        <p:nvPicPr>
          <p:cNvPr id="5" name="Picture 4">
            <a:extLst>
              <a:ext uri="{FF2B5EF4-FFF2-40B4-BE49-F238E27FC236}">
                <a16:creationId xmlns:a16="http://schemas.microsoft.com/office/drawing/2014/main" id="{CF4DAEAF-8698-468A-8563-A3704195942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87903" y="4292939"/>
            <a:ext cx="2041852" cy="1978554"/>
          </a:xfrm>
          <a:prstGeom prst="ellipse">
            <a:avLst/>
          </a:prstGeom>
          <a:ln>
            <a:noFill/>
          </a:ln>
          <a:effectLst>
            <a:softEdge rad="112500"/>
          </a:effectLst>
        </p:spPr>
      </p:pic>
      <p:sp>
        <p:nvSpPr>
          <p:cNvPr id="6" name="Rectangle 5">
            <a:extLst>
              <a:ext uri="{FF2B5EF4-FFF2-40B4-BE49-F238E27FC236}">
                <a16:creationId xmlns:a16="http://schemas.microsoft.com/office/drawing/2014/main" id="{9E973F9C-902C-43BB-A25B-0851370A8CA7}"/>
              </a:ext>
            </a:extLst>
          </p:cNvPr>
          <p:cNvSpPr/>
          <p:nvPr/>
        </p:nvSpPr>
        <p:spPr>
          <a:xfrm>
            <a:off x="2684015" y="751352"/>
            <a:ext cx="6823969" cy="4334524"/>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30946485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Colliers Green Primary School?</a:t>
            </a:r>
          </a:p>
        </p:txBody>
      </p:sp>
      <p:sp>
        <p:nvSpPr>
          <p:cNvPr id="3" name="Content Placeholder 2"/>
          <p:cNvSpPr>
            <a:spLocks noGrp="1"/>
          </p:cNvSpPr>
          <p:nvPr>
            <p:ph idx="1"/>
          </p:nvPr>
        </p:nvSpPr>
        <p:spPr>
          <a:xfrm>
            <a:off x="666682" y="3187082"/>
            <a:ext cx="6098102" cy="3444537"/>
          </a:xfrm>
        </p:spPr>
        <p:txBody>
          <a:bodyPr>
            <a:normAutofit/>
          </a:bodyPr>
          <a:lstStyle/>
          <a:p>
            <a:pPr>
              <a:buFont typeface="Courier New" panose="02070309020205020404" pitchFamily="49" charset="0"/>
              <a:buChar char="o"/>
            </a:pPr>
            <a:r>
              <a:rPr lang="en-GB" sz="2400" dirty="0"/>
              <a:t>Church of England (voluntary aided) primary school.</a:t>
            </a:r>
          </a:p>
          <a:p>
            <a:pPr>
              <a:buFont typeface="Courier New" panose="02070309020205020404" pitchFamily="49" charset="0"/>
              <a:buChar char="o"/>
            </a:pPr>
            <a:r>
              <a:rPr lang="en-GB" sz="2400" dirty="0"/>
              <a:t>Small, rural setting.</a:t>
            </a:r>
          </a:p>
          <a:p>
            <a:pPr>
              <a:buFont typeface="Courier New" panose="02070309020205020404" pitchFamily="49" charset="0"/>
              <a:buChar char="o"/>
            </a:pPr>
            <a:r>
              <a:rPr lang="en-GB" sz="2400" dirty="0"/>
              <a:t>Family-feel, close knit community.</a:t>
            </a:r>
          </a:p>
          <a:p>
            <a:pPr>
              <a:buFont typeface="Courier New" panose="02070309020205020404" pitchFamily="49" charset="0"/>
              <a:buChar char="o"/>
            </a:pPr>
            <a:endParaRPr lang="en-GB" sz="3200" dirty="0"/>
          </a:p>
        </p:txBody>
      </p:sp>
      <p:pic>
        <p:nvPicPr>
          <p:cNvPr id="4" name="Picture 3">
            <a:extLst>
              <a:ext uri="{FF2B5EF4-FFF2-40B4-BE49-F238E27FC236}">
                <a16:creationId xmlns:a16="http://schemas.microsoft.com/office/drawing/2014/main" id="{AFDCF2A8-C902-4283-83BD-36180A17282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76431" y="3187083"/>
            <a:ext cx="5515569" cy="3670917"/>
          </a:xfrm>
          <a:prstGeom prst="rect">
            <a:avLst/>
          </a:prstGeom>
        </p:spPr>
      </p:pic>
    </p:spTree>
    <p:extLst>
      <p:ext uri="{BB962C8B-B14F-4D97-AF65-F5344CB8AC3E}">
        <p14:creationId xmlns:p14="http://schemas.microsoft.com/office/powerpoint/2010/main" val="21768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Setting </a:t>
            </a:r>
          </a:p>
        </p:txBody>
      </p:sp>
      <p:sp>
        <p:nvSpPr>
          <p:cNvPr id="3" name="Content Placeholder 2"/>
          <p:cNvSpPr>
            <a:spLocks noGrp="1"/>
          </p:cNvSpPr>
          <p:nvPr>
            <p:ph idx="1"/>
          </p:nvPr>
        </p:nvSpPr>
        <p:spPr>
          <a:xfrm>
            <a:off x="1154954" y="2603500"/>
            <a:ext cx="9658048" cy="3416300"/>
          </a:xfrm>
        </p:spPr>
        <p:txBody>
          <a:bodyPr>
            <a:normAutofit fontScale="92500"/>
          </a:bodyPr>
          <a:lstStyle/>
          <a:p>
            <a:r>
              <a:rPr lang="en-GB" sz="2800" dirty="0"/>
              <a:t>Modern, state of the art classrooms, completed in 2019.</a:t>
            </a:r>
          </a:p>
          <a:p>
            <a:r>
              <a:rPr lang="en-GB" sz="2800" dirty="0"/>
              <a:t>New Early Years play area, completed October 2021.</a:t>
            </a:r>
          </a:p>
          <a:p>
            <a:r>
              <a:rPr lang="en-GB" sz="2800" dirty="0"/>
              <a:t>Multi-surface playground.</a:t>
            </a:r>
          </a:p>
          <a:p>
            <a:r>
              <a:rPr lang="en-GB" sz="2800" dirty="0"/>
              <a:t>Orchard, pond and wild classroom.</a:t>
            </a:r>
          </a:p>
          <a:p>
            <a:r>
              <a:rPr lang="en-GB" sz="2800" dirty="0"/>
              <a:t>Beautiful grounds.</a:t>
            </a:r>
          </a:p>
          <a:p>
            <a:r>
              <a:rPr lang="en-GB" sz="2800" dirty="0"/>
              <a:t>Forest school provision.</a:t>
            </a:r>
          </a:p>
        </p:txBody>
      </p:sp>
    </p:spTree>
    <p:extLst>
      <p:ext uri="{BB962C8B-B14F-4D97-AF65-F5344CB8AC3E}">
        <p14:creationId xmlns:p14="http://schemas.microsoft.com/office/powerpoint/2010/main" val="34919940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Vision</a:t>
            </a:r>
          </a:p>
        </p:txBody>
      </p:sp>
      <p:sp>
        <p:nvSpPr>
          <p:cNvPr id="5" name="Content Placeholder 4">
            <a:extLst>
              <a:ext uri="{FF2B5EF4-FFF2-40B4-BE49-F238E27FC236}">
                <a16:creationId xmlns:a16="http://schemas.microsoft.com/office/drawing/2014/main" id="{6AEC3C4F-4CA1-4D60-8379-E11959FEE178}"/>
              </a:ext>
            </a:extLst>
          </p:cNvPr>
          <p:cNvSpPr>
            <a:spLocks noGrp="1"/>
          </p:cNvSpPr>
          <p:nvPr>
            <p:ph idx="1"/>
          </p:nvPr>
        </p:nvSpPr>
        <p:spPr>
          <a:xfrm>
            <a:off x="977401" y="2468032"/>
            <a:ext cx="5254723" cy="4292312"/>
          </a:xfrm>
        </p:spPr>
        <p:txBody>
          <a:bodyPr>
            <a:normAutofit/>
          </a:bodyPr>
          <a:lstStyle/>
          <a:p>
            <a:pPr marL="0" indent="0">
              <a:buNone/>
            </a:pPr>
            <a:r>
              <a:rPr lang="en-GB" sz="2400" dirty="0"/>
              <a:t>Colliers Green is a family. </a:t>
            </a:r>
          </a:p>
          <a:p>
            <a:pPr marL="0" indent="0">
              <a:buNone/>
            </a:pPr>
            <a:r>
              <a:rPr lang="en-GB" sz="2000" dirty="0"/>
              <a:t>We are a small rural school set in beautiful surroundings, where everyone feels welcomed and valued. We provide a caring, supportive and calm learning environment, rooted in our Christian values of aspiration, resilience and community.  We encourage and nurture our children to flourish, and grow into their potential and achieve academic success, becoming compassionate individuals and valued citizens of God's world.</a:t>
            </a:r>
            <a:endParaRPr lang="en-GB" sz="2800" b="1" dirty="0"/>
          </a:p>
        </p:txBody>
      </p:sp>
      <p:pic>
        <p:nvPicPr>
          <p:cNvPr id="7" name="Picture 6" descr="\\CG-DC01\EISNet Users$\Staff\jhopkins\Documents\Christian vision 2022\CG vision tree.jpeg">
            <a:extLst>
              <a:ext uri="{FF2B5EF4-FFF2-40B4-BE49-F238E27FC236}">
                <a16:creationId xmlns:a16="http://schemas.microsoft.com/office/drawing/2014/main" id="{927AD43A-4649-41BA-93C4-2499B9EE1B2B}"/>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826928" y="2336673"/>
            <a:ext cx="5365072" cy="44236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28193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838ED-72D1-468D-8BB3-BDBB4F2933BF}"/>
              </a:ext>
            </a:extLst>
          </p:cNvPr>
          <p:cNvSpPr>
            <a:spLocks noGrp="1"/>
          </p:cNvSpPr>
          <p:nvPr>
            <p:ph type="title"/>
          </p:nvPr>
        </p:nvSpPr>
        <p:spPr/>
        <p:txBody>
          <a:bodyPr/>
          <a:lstStyle/>
          <a:p>
            <a:r>
              <a:rPr lang="en-GB" dirty="0"/>
              <a:t>Values</a:t>
            </a:r>
          </a:p>
        </p:txBody>
      </p:sp>
      <p:pic>
        <p:nvPicPr>
          <p:cNvPr id="6" name="Picture 5">
            <a:extLst>
              <a:ext uri="{FF2B5EF4-FFF2-40B4-BE49-F238E27FC236}">
                <a16:creationId xmlns:a16="http://schemas.microsoft.com/office/drawing/2014/main" id="{1540E56B-DFDB-4F22-84F9-CA9E5A1198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4954" y="2399011"/>
            <a:ext cx="8865811" cy="3840424"/>
          </a:xfrm>
          <a:prstGeom prst="rect">
            <a:avLst/>
          </a:prstGeom>
        </p:spPr>
      </p:pic>
    </p:spTree>
    <p:extLst>
      <p:ext uri="{BB962C8B-B14F-4D97-AF65-F5344CB8AC3E}">
        <p14:creationId xmlns:p14="http://schemas.microsoft.com/office/powerpoint/2010/main" val="39332411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Organisation</a:t>
            </a:r>
          </a:p>
        </p:txBody>
      </p:sp>
      <p:sp>
        <p:nvSpPr>
          <p:cNvPr id="3" name="Content Placeholder 2"/>
          <p:cNvSpPr>
            <a:spLocks noGrp="1"/>
          </p:cNvSpPr>
          <p:nvPr>
            <p:ph idx="1"/>
          </p:nvPr>
        </p:nvSpPr>
        <p:spPr/>
        <p:txBody>
          <a:bodyPr>
            <a:normAutofit fontScale="92500" lnSpcReduction="20000"/>
          </a:bodyPr>
          <a:lstStyle/>
          <a:p>
            <a:pPr>
              <a:buFont typeface="Wingdings" panose="05000000000000000000" pitchFamily="2" charset="2"/>
              <a:buChar char="v"/>
            </a:pPr>
            <a:r>
              <a:rPr lang="en-GB" sz="3200" dirty="0"/>
              <a:t>PAN of 16 pupils </a:t>
            </a:r>
          </a:p>
          <a:p>
            <a:pPr>
              <a:buFont typeface="Wingdings" panose="05000000000000000000" pitchFamily="2" charset="2"/>
              <a:buChar char="v"/>
            </a:pPr>
            <a:r>
              <a:rPr lang="en-GB" sz="3200" dirty="0"/>
              <a:t>113 pupils </a:t>
            </a:r>
          </a:p>
          <a:p>
            <a:pPr>
              <a:buFont typeface="Wingdings" panose="05000000000000000000" pitchFamily="2" charset="2"/>
              <a:buChar char="v"/>
            </a:pPr>
            <a:r>
              <a:rPr lang="en-GB" sz="3200" dirty="0"/>
              <a:t>4 classes </a:t>
            </a:r>
          </a:p>
          <a:p>
            <a:pPr lvl="1"/>
            <a:r>
              <a:rPr lang="en-GB" sz="3000" dirty="0"/>
              <a:t>Year R </a:t>
            </a:r>
          </a:p>
          <a:p>
            <a:pPr lvl="1"/>
            <a:r>
              <a:rPr lang="en-GB" sz="3000" dirty="0"/>
              <a:t>Year 1 + 2</a:t>
            </a:r>
          </a:p>
          <a:p>
            <a:pPr lvl="1"/>
            <a:r>
              <a:rPr lang="en-GB" sz="3000" dirty="0"/>
              <a:t>Year 3 + 4 </a:t>
            </a:r>
          </a:p>
          <a:p>
            <a:pPr lvl="1"/>
            <a:r>
              <a:rPr lang="en-GB" sz="3000" dirty="0"/>
              <a:t>Year 5 + 6</a:t>
            </a:r>
          </a:p>
        </p:txBody>
      </p:sp>
    </p:spTree>
    <p:extLst>
      <p:ext uri="{BB962C8B-B14F-4D97-AF65-F5344CB8AC3E}">
        <p14:creationId xmlns:p14="http://schemas.microsoft.com/office/powerpoint/2010/main" val="3520660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Staff</a:t>
            </a:r>
          </a:p>
        </p:txBody>
      </p:sp>
      <p:sp>
        <p:nvSpPr>
          <p:cNvPr id="3" name="Content Placeholder 2"/>
          <p:cNvSpPr>
            <a:spLocks noGrp="1"/>
          </p:cNvSpPr>
          <p:nvPr>
            <p:ph idx="1"/>
          </p:nvPr>
        </p:nvSpPr>
        <p:spPr>
          <a:xfrm>
            <a:off x="1154954" y="2603499"/>
            <a:ext cx="8825659" cy="4090263"/>
          </a:xfrm>
        </p:spPr>
        <p:txBody>
          <a:bodyPr>
            <a:normAutofit/>
          </a:bodyPr>
          <a:lstStyle/>
          <a:p>
            <a:r>
              <a:rPr lang="en-GB" sz="2000" b="1" dirty="0"/>
              <a:t>Headteacher – </a:t>
            </a:r>
            <a:r>
              <a:rPr lang="en-GB" sz="2000" dirty="0"/>
              <a:t>Dr Hopkins</a:t>
            </a:r>
          </a:p>
          <a:p>
            <a:r>
              <a:rPr lang="en-GB" sz="2000" b="1" dirty="0"/>
              <a:t>Class 1 Teacher – </a:t>
            </a:r>
            <a:r>
              <a:rPr lang="en-GB" sz="2000" dirty="0"/>
              <a:t>Miss Evans</a:t>
            </a:r>
          </a:p>
          <a:p>
            <a:r>
              <a:rPr lang="en-GB" sz="2000" b="1" dirty="0"/>
              <a:t>Class 2 Teacher – </a:t>
            </a:r>
            <a:r>
              <a:rPr lang="en-GB" sz="2000" dirty="0"/>
              <a:t>Miss Armstrong</a:t>
            </a:r>
          </a:p>
          <a:p>
            <a:r>
              <a:rPr lang="en-GB" sz="2000" b="1" dirty="0"/>
              <a:t>Class 3 Teacher – </a:t>
            </a:r>
            <a:r>
              <a:rPr lang="en-GB" sz="2000" dirty="0"/>
              <a:t>Ms Rahat</a:t>
            </a:r>
          </a:p>
          <a:p>
            <a:r>
              <a:rPr lang="en-GB" sz="2000" b="1" dirty="0"/>
              <a:t>Class 4 Teacher – </a:t>
            </a:r>
            <a:r>
              <a:rPr lang="en-GB" sz="2000" dirty="0"/>
              <a:t>Miss Potts</a:t>
            </a:r>
          </a:p>
          <a:p>
            <a:r>
              <a:rPr lang="en-GB" sz="2000" b="1" dirty="0"/>
              <a:t>SENCO</a:t>
            </a:r>
            <a:r>
              <a:rPr lang="en-GB" sz="2000" dirty="0"/>
              <a:t> – Miss Armstrong</a:t>
            </a:r>
          </a:p>
          <a:p>
            <a:r>
              <a:rPr lang="en-GB" sz="2000" b="1" dirty="0"/>
              <a:t>Family Liaison Officer </a:t>
            </a:r>
            <a:r>
              <a:rPr lang="en-GB" sz="2000" dirty="0"/>
              <a:t>– Mrs Salter</a:t>
            </a:r>
          </a:p>
          <a:p>
            <a:r>
              <a:rPr lang="en-GB" sz="2000" b="1" dirty="0"/>
              <a:t>Forest School – </a:t>
            </a:r>
            <a:r>
              <a:rPr lang="en-GB" sz="2000" dirty="0"/>
              <a:t>Mrs Barstow</a:t>
            </a:r>
          </a:p>
          <a:p>
            <a:r>
              <a:rPr lang="en-GB" sz="2000" b="1" dirty="0"/>
              <a:t>Admissions </a:t>
            </a:r>
            <a:r>
              <a:rPr lang="en-GB" sz="2000" dirty="0"/>
              <a:t> – Mrs Addis</a:t>
            </a:r>
          </a:p>
          <a:p>
            <a:endParaRPr lang="en-GB" sz="2000" dirty="0"/>
          </a:p>
        </p:txBody>
      </p:sp>
    </p:spTree>
    <p:extLst>
      <p:ext uri="{BB962C8B-B14F-4D97-AF65-F5344CB8AC3E}">
        <p14:creationId xmlns:p14="http://schemas.microsoft.com/office/powerpoint/2010/main" val="20300860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Performance</a:t>
            </a:r>
          </a:p>
        </p:txBody>
      </p:sp>
      <p:sp>
        <p:nvSpPr>
          <p:cNvPr id="3" name="Content Placeholder 2"/>
          <p:cNvSpPr>
            <a:spLocks noGrp="1"/>
          </p:cNvSpPr>
          <p:nvPr>
            <p:ph idx="1"/>
          </p:nvPr>
        </p:nvSpPr>
        <p:spPr/>
        <p:txBody>
          <a:bodyPr>
            <a:normAutofit lnSpcReduction="10000"/>
          </a:bodyPr>
          <a:lstStyle/>
          <a:p>
            <a:r>
              <a:rPr lang="en-GB" dirty="0"/>
              <a:t>‘</a:t>
            </a:r>
            <a:r>
              <a:rPr lang="en-GB" b="1" dirty="0"/>
              <a:t>Good’ Ofsted report </a:t>
            </a:r>
            <a:r>
              <a:rPr lang="en-GB" dirty="0"/>
              <a:t>(June 2024)</a:t>
            </a:r>
          </a:p>
          <a:p>
            <a:r>
              <a:rPr lang="en-GB" i="1" dirty="0"/>
              <a:t>Children come first at this small, welcoming school. ... Pupils feel safe here. They describe their school as a kind place.</a:t>
            </a:r>
          </a:p>
          <a:p>
            <a:r>
              <a:rPr lang="en-GB" i="1" dirty="0"/>
              <a:t>... children benefit from a vibrant learning environment.</a:t>
            </a:r>
          </a:p>
          <a:p>
            <a:r>
              <a:rPr lang="en-GB" i="1" dirty="0"/>
              <a:t>Staff enjoy working here. They take a child- centred approach in all they do, which is appreciated by parents and recognised by professionals from outside of school.</a:t>
            </a:r>
            <a:endParaRPr lang="en-GB" dirty="0"/>
          </a:p>
          <a:p>
            <a:r>
              <a:rPr lang="en-GB" dirty="0"/>
              <a:t>‘</a:t>
            </a:r>
            <a:r>
              <a:rPr lang="en-GB" b="1" dirty="0"/>
              <a:t>Good’ </a:t>
            </a:r>
            <a:r>
              <a:rPr lang="en-GB" b="1" dirty="0" err="1"/>
              <a:t>SIAMS</a:t>
            </a:r>
            <a:r>
              <a:rPr lang="en-GB" b="1" dirty="0"/>
              <a:t> report </a:t>
            </a:r>
            <a:r>
              <a:rPr lang="en-GB" dirty="0"/>
              <a:t>– (July 2018)</a:t>
            </a:r>
          </a:p>
          <a:p>
            <a:r>
              <a:rPr lang="en-GB" dirty="0"/>
              <a:t>“The inclusive nature of the school values all pupils and their families in a warm, safe and welcoming Christian environment.”</a:t>
            </a:r>
          </a:p>
        </p:txBody>
      </p:sp>
    </p:spTree>
    <p:extLst>
      <p:ext uri="{BB962C8B-B14F-4D97-AF65-F5344CB8AC3E}">
        <p14:creationId xmlns:p14="http://schemas.microsoft.com/office/powerpoint/2010/main" val="1347211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5CE0D-DDFE-4EC3-A063-ABDF1BD56BCA}"/>
              </a:ext>
            </a:extLst>
          </p:cNvPr>
          <p:cNvSpPr>
            <a:spLocks noGrp="1"/>
          </p:cNvSpPr>
          <p:nvPr>
            <p:ph type="title"/>
          </p:nvPr>
        </p:nvSpPr>
        <p:spPr/>
        <p:txBody>
          <a:bodyPr/>
          <a:lstStyle/>
          <a:p>
            <a:r>
              <a:rPr lang="en-GB" dirty="0"/>
              <a:t>EYFS and KS1 data</a:t>
            </a:r>
          </a:p>
        </p:txBody>
      </p:sp>
      <p:sp>
        <p:nvSpPr>
          <p:cNvPr id="5" name="TextBox 4">
            <a:extLst>
              <a:ext uri="{FF2B5EF4-FFF2-40B4-BE49-F238E27FC236}">
                <a16:creationId xmlns:a16="http://schemas.microsoft.com/office/drawing/2014/main" id="{8AB8D45A-2CBD-4EA3-86BB-D1BCE73BEE7C}"/>
              </a:ext>
            </a:extLst>
          </p:cNvPr>
          <p:cNvSpPr txBox="1"/>
          <p:nvPr/>
        </p:nvSpPr>
        <p:spPr>
          <a:xfrm>
            <a:off x="2012272" y="2956264"/>
            <a:ext cx="8167456" cy="3108543"/>
          </a:xfrm>
          <a:prstGeom prst="rect">
            <a:avLst/>
          </a:prstGeom>
          <a:noFill/>
        </p:spPr>
        <p:txBody>
          <a:bodyPr wrap="square" rtlCol="0">
            <a:spAutoFit/>
          </a:bodyPr>
          <a:lstStyle/>
          <a:p>
            <a:r>
              <a:rPr lang="en-GB" sz="2800" dirty="0"/>
              <a:t>At the end of reception year, 71% made a ‘good level of development’.</a:t>
            </a:r>
          </a:p>
          <a:p>
            <a:endParaRPr lang="en-GB" sz="2800" dirty="0"/>
          </a:p>
          <a:p>
            <a:r>
              <a:rPr lang="en-GB" sz="2800" dirty="0"/>
              <a:t>In Year 1, 88% of children passed the phonics check.</a:t>
            </a:r>
          </a:p>
          <a:p>
            <a:endParaRPr lang="en-GB" sz="2800" dirty="0"/>
          </a:p>
          <a:p>
            <a:endParaRPr lang="en-GB" sz="2800" dirty="0"/>
          </a:p>
        </p:txBody>
      </p:sp>
    </p:spTree>
    <p:extLst>
      <p:ext uri="{BB962C8B-B14F-4D97-AF65-F5344CB8AC3E}">
        <p14:creationId xmlns:p14="http://schemas.microsoft.com/office/powerpoint/2010/main" val="35614390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5FF59-BF8B-4993-90F9-8A5F21052C52}"/>
              </a:ext>
            </a:extLst>
          </p:cNvPr>
          <p:cNvSpPr>
            <a:spLocks noGrp="1"/>
          </p:cNvSpPr>
          <p:nvPr>
            <p:ph type="title"/>
          </p:nvPr>
        </p:nvSpPr>
        <p:spPr/>
        <p:txBody>
          <a:bodyPr/>
          <a:lstStyle/>
          <a:p>
            <a:r>
              <a:rPr lang="en-GB" dirty="0"/>
              <a:t>Key Stage 2 data</a:t>
            </a:r>
          </a:p>
        </p:txBody>
      </p:sp>
      <p:graphicFrame>
        <p:nvGraphicFramePr>
          <p:cNvPr id="4" name="Table 3">
            <a:extLst>
              <a:ext uri="{FF2B5EF4-FFF2-40B4-BE49-F238E27FC236}">
                <a16:creationId xmlns:a16="http://schemas.microsoft.com/office/drawing/2014/main" id="{96E540D6-D8A4-46A7-99AA-0959902B3AC6}"/>
              </a:ext>
            </a:extLst>
          </p:cNvPr>
          <p:cNvGraphicFramePr>
            <a:graphicFrameLocks noGrp="1"/>
          </p:cNvGraphicFramePr>
          <p:nvPr>
            <p:extLst>
              <p:ext uri="{D42A27DB-BD31-4B8C-83A1-F6EECF244321}">
                <p14:modId xmlns:p14="http://schemas.microsoft.com/office/powerpoint/2010/main" val="1025717096"/>
              </p:ext>
            </p:extLst>
          </p:nvPr>
        </p:nvGraphicFramePr>
        <p:xfrm>
          <a:off x="896643" y="2745222"/>
          <a:ext cx="8549195" cy="3695973"/>
        </p:xfrm>
        <a:graphic>
          <a:graphicData uri="http://schemas.openxmlformats.org/drawingml/2006/table">
            <a:tbl>
              <a:tblPr firstRow="1" bandRow="1">
                <a:tableStyleId>{D7AC3CCA-C797-4891-BE02-D94E43425B78}</a:tableStyleId>
              </a:tblPr>
              <a:tblGrid>
                <a:gridCol w="1709839">
                  <a:extLst>
                    <a:ext uri="{9D8B030D-6E8A-4147-A177-3AD203B41FA5}">
                      <a16:colId xmlns:a16="http://schemas.microsoft.com/office/drawing/2014/main" val="840737463"/>
                    </a:ext>
                  </a:extLst>
                </a:gridCol>
                <a:gridCol w="1709839">
                  <a:extLst>
                    <a:ext uri="{9D8B030D-6E8A-4147-A177-3AD203B41FA5}">
                      <a16:colId xmlns:a16="http://schemas.microsoft.com/office/drawing/2014/main" val="1143109270"/>
                    </a:ext>
                  </a:extLst>
                </a:gridCol>
                <a:gridCol w="1709839">
                  <a:extLst>
                    <a:ext uri="{9D8B030D-6E8A-4147-A177-3AD203B41FA5}">
                      <a16:colId xmlns:a16="http://schemas.microsoft.com/office/drawing/2014/main" val="2047813042"/>
                    </a:ext>
                  </a:extLst>
                </a:gridCol>
                <a:gridCol w="1709839">
                  <a:extLst>
                    <a:ext uri="{9D8B030D-6E8A-4147-A177-3AD203B41FA5}">
                      <a16:colId xmlns:a16="http://schemas.microsoft.com/office/drawing/2014/main" val="3544899450"/>
                    </a:ext>
                  </a:extLst>
                </a:gridCol>
                <a:gridCol w="1709839">
                  <a:extLst>
                    <a:ext uri="{9D8B030D-6E8A-4147-A177-3AD203B41FA5}">
                      <a16:colId xmlns:a16="http://schemas.microsoft.com/office/drawing/2014/main" val="3980426656"/>
                    </a:ext>
                  </a:extLst>
                </a:gridCol>
              </a:tblGrid>
              <a:tr h="667318">
                <a:tc>
                  <a:txBody>
                    <a:bodyPr/>
                    <a:lstStyle/>
                    <a:p>
                      <a:r>
                        <a:rPr lang="en-GB" dirty="0"/>
                        <a:t>Expected standard+</a:t>
                      </a:r>
                    </a:p>
                  </a:txBody>
                  <a:tcPr/>
                </a:tc>
                <a:tc>
                  <a:txBody>
                    <a:bodyPr/>
                    <a:lstStyle/>
                    <a:p>
                      <a:r>
                        <a:rPr lang="en-GB" dirty="0"/>
                        <a:t>Reading</a:t>
                      </a:r>
                    </a:p>
                  </a:txBody>
                  <a:tcPr/>
                </a:tc>
                <a:tc>
                  <a:txBody>
                    <a:bodyPr/>
                    <a:lstStyle/>
                    <a:p>
                      <a:r>
                        <a:rPr lang="en-GB" dirty="0"/>
                        <a:t>Writing</a:t>
                      </a:r>
                    </a:p>
                  </a:txBody>
                  <a:tcPr/>
                </a:tc>
                <a:tc>
                  <a:txBody>
                    <a:bodyPr/>
                    <a:lstStyle/>
                    <a:p>
                      <a:r>
                        <a:rPr lang="en-GB" dirty="0"/>
                        <a:t>Maths</a:t>
                      </a:r>
                    </a:p>
                  </a:txBody>
                  <a:tcPr/>
                </a:tc>
                <a:tc>
                  <a:txBody>
                    <a:bodyPr/>
                    <a:lstStyle/>
                    <a:p>
                      <a:r>
                        <a:rPr lang="en-GB" dirty="0"/>
                        <a:t>RWM Combined</a:t>
                      </a:r>
                    </a:p>
                  </a:txBody>
                  <a:tcPr/>
                </a:tc>
                <a:extLst>
                  <a:ext uri="{0D108BD9-81ED-4DB2-BD59-A6C34878D82A}">
                    <a16:rowId xmlns:a16="http://schemas.microsoft.com/office/drawing/2014/main" val="229795072"/>
                  </a:ext>
                </a:extLst>
              </a:tr>
              <a:tr h="667318">
                <a:tc>
                  <a:txBody>
                    <a:bodyPr/>
                    <a:lstStyle/>
                    <a:p>
                      <a:r>
                        <a:rPr lang="en-GB" b="1" dirty="0"/>
                        <a:t>Colliers Green</a:t>
                      </a:r>
                    </a:p>
                  </a:txBody>
                  <a:tcPr/>
                </a:tc>
                <a:tc>
                  <a:txBody>
                    <a:bodyPr/>
                    <a:lstStyle/>
                    <a:p>
                      <a:r>
                        <a:rPr lang="en-GB" dirty="0"/>
                        <a:t>81%</a:t>
                      </a:r>
                    </a:p>
                  </a:txBody>
                  <a:tcPr/>
                </a:tc>
                <a:tc>
                  <a:txBody>
                    <a:bodyPr/>
                    <a:lstStyle/>
                    <a:p>
                      <a:r>
                        <a:rPr lang="en-GB" dirty="0"/>
                        <a:t>88%</a:t>
                      </a:r>
                    </a:p>
                  </a:txBody>
                  <a:tcPr/>
                </a:tc>
                <a:tc>
                  <a:txBody>
                    <a:bodyPr/>
                    <a:lstStyle/>
                    <a:p>
                      <a:r>
                        <a:rPr lang="en-GB" dirty="0"/>
                        <a:t>88%</a:t>
                      </a:r>
                    </a:p>
                  </a:txBody>
                  <a:tcPr/>
                </a:tc>
                <a:tc>
                  <a:txBody>
                    <a:bodyPr/>
                    <a:lstStyle/>
                    <a:p>
                      <a:r>
                        <a:rPr lang="en-GB" dirty="0"/>
                        <a:t>75%</a:t>
                      </a:r>
                    </a:p>
                  </a:txBody>
                  <a:tcPr/>
                </a:tc>
                <a:extLst>
                  <a:ext uri="{0D108BD9-81ED-4DB2-BD59-A6C34878D82A}">
                    <a16:rowId xmlns:a16="http://schemas.microsoft.com/office/drawing/2014/main" val="1887394900"/>
                  </a:ext>
                </a:extLst>
              </a:tr>
              <a:tr h="386621">
                <a:tc>
                  <a:txBody>
                    <a:bodyPr/>
                    <a:lstStyle/>
                    <a:p>
                      <a:r>
                        <a:rPr lang="en-GB" b="1" dirty="0"/>
                        <a:t>National</a:t>
                      </a:r>
                    </a:p>
                  </a:txBody>
                  <a:tcPr/>
                </a:tc>
                <a:tc>
                  <a:txBody>
                    <a:bodyPr/>
                    <a:lstStyle/>
                    <a:p>
                      <a:pPr marL="0" algn="l" defTabSz="914400" rtl="0" eaLnBrk="1" fontAlgn="b" latinLnBrk="0" hangingPunct="1"/>
                      <a:r>
                        <a:rPr lang="en-GB" sz="1800" kern="1200" dirty="0"/>
                        <a:t> 75%</a:t>
                      </a:r>
                      <a:endParaRPr lang="en-GB" sz="1800" kern="1200" dirty="0">
                        <a:solidFill>
                          <a:schemeClr val="dk1"/>
                        </a:solidFill>
                        <a:latin typeface="+mn-lt"/>
                        <a:ea typeface="+mn-ea"/>
                        <a:cs typeface="+mn-cs"/>
                      </a:endParaRPr>
                    </a:p>
                  </a:txBody>
                  <a:tcPr marL="7620" marR="7620" marT="7620" marB="0" anchor="b"/>
                </a:tc>
                <a:tc>
                  <a:txBody>
                    <a:bodyPr/>
                    <a:lstStyle/>
                    <a:p>
                      <a:pPr marL="0" algn="l" defTabSz="914400" rtl="0" eaLnBrk="1" fontAlgn="b" latinLnBrk="0" hangingPunct="1"/>
                      <a:r>
                        <a:rPr lang="en-GB" sz="1800" kern="1200" dirty="0"/>
                        <a:t> 72%</a:t>
                      </a:r>
                      <a:endParaRPr lang="en-GB" sz="1800" kern="1200" dirty="0">
                        <a:solidFill>
                          <a:schemeClr val="dk1"/>
                        </a:solidFill>
                        <a:latin typeface="+mn-lt"/>
                        <a:ea typeface="+mn-ea"/>
                        <a:cs typeface="+mn-cs"/>
                      </a:endParaRPr>
                    </a:p>
                  </a:txBody>
                  <a:tcPr marL="7620" marR="7620" marT="7620" marB="0" anchor="b"/>
                </a:tc>
                <a:tc>
                  <a:txBody>
                    <a:bodyPr/>
                    <a:lstStyle/>
                    <a:p>
                      <a:pPr marL="0" algn="l" defTabSz="914400" rtl="0" eaLnBrk="1" fontAlgn="b" latinLnBrk="0" hangingPunct="1"/>
                      <a:r>
                        <a:rPr lang="en-GB" sz="1800" kern="1200" dirty="0"/>
                        <a:t> 74%</a:t>
                      </a:r>
                      <a:endParaRPr lang="en-GB" sz="1800" kern="1200" dirty="0">
                        <a:solidFill>
                          <a:schemeClr val="dk1"/>
                        </a:solidFill>
                        <a:latin typeface="+mn-lt"/>
                        <a:ea typeface="+mn-ea"/>
                        <a:cs typeface="+mn-cs"/>
                      </a:endParaRPr>
                    </a:p>
                  </a:txBody>
                  <a:tcPr marL="7620" marR="7620" marT="7620" marB="0" anchor="b"/>
                </a:tc>
                <a:tc>
                  <a:txBody>
                    <a:bodyPr/>
                    <a:lstStyle/>
                    <a:p>
                      <a:pPr marL="0" algn="l" defTabSz="914400" rtl="0" eaLnBrk="1" fontAlgn="b" latinLnBrk="0" hangingPunct="1"/>
                      <a:r>
                        <a:rPr lang="en-GB" sz="1800" kern="1200" dirty="0">
                          <a:solidFill>
                            <a:schemeClr val="dk1"/>
                          </a:solidFill>
                          <a:latin typeface="+mn-lt"/>
                          <a:ea typeface="+mn-ea"/>
                          <a:cs typeface="+mn-cs"/>
                        </a:rPr>
                        <a:t> 62%</a:t>
                      </a:r>
                    </a:p>
                  </a:txBody>
                  <a:tcPr marL="7620" marR="7620" marT="7620" marB="0" anchor="b"/>
                </a:tc>
                <a:extLst>
                  <a:ext uri="{0D108BD9-81ED-4DB2-BD59-A6C34878D82A}">
                    <a16:rowId xmlns:a16="http://schemas.microsoft.com/office/drawing/2014/main" val="3631563030"/>
                  </a:ext>
                </a:extLst>
              </a:tr>
              <a:tr h="667318">
                <a:tc>
                  <a:txBody>
                    <a:bodyPr/>
                    <a:lstStyle/>
                    <a:p>
                      <a:r>
                        <a:rPr lang="en-GB" b="1" dirty="0"/>
                        <a:t>Greater Depth</a:t>
                      </a:r>
                      <a:endParaRPr lang="en-GB" b="1" dirty="0">
                        <a:solidFill>
                          <a:schemeClr val="bg1"/>
                        </a:solidFill>
                      </a:endParaRPr>
                    </a:p>
                  </a:txBody>
                  <a:tcPr/>
                </a:tc>
                <a:tc>
                  <a:txBody>
                    <a:bodyPr/>
                    <a:lstStyle/>
                    <a:p>
                      <a:r>
                        <a:rPr lang="en-GB" b="1" dirty="0"/>
                        <a:t>Reading</a:t>
                      </a:r>
                      <a:endParaRPr lang="en-GB" b="1" dirty="0">
                        <a:solidFill>
                          <a:schemeClr val="bg1"/>
                        </a:solidFill>
                      </a:endParaRPr>
                    </a:p>
                  </a:txBody>
                  <a:tcPr/>
                </a:tc>
                <a:tc>
                  <a:txBody>
                    <a:bodyPr/>
                    <a:lstStyle/>
                    <a:p>
                      <a:r>
                        <a:rPr lang="en-GB" b="1" dirty="0"/>
                        <a:t>Writing</a:t>
                      </a:r>
                      <a:endParaRPr lang="en-GB" b="1" dirty="0">
                        <a:solidFill>
                          <a:schemeClr val="bg1"/>
                        </a:solidFill>
                      </a:endParaRPr>
                    </a:p>
                  </a:txBody>
                  <a:tcPr/>
                </a:tc>
                <a:tc>
                  <a:txBody>
                    <a:bodyPr/>
                    <a:lstStyle/>
                    <a:p>
                      <a:r>
                        <a:rPr lang="en-GB" b="1" dirty="0"/>
                        <a:t>Maths</a:t>
                      </a:r>
                      <a:endParaRPr lang="en-GB" b="1" dirty="0">
                        <a:solidFill>
                          <a:schemeClr val="bg1"/>
                        </a:solidFill>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RWM Combined</a:t>
                      </a:r>
                    </a:p>
                  </a:txBody>
                  <a:tcPr/>
                </a:tc>
                <a:extLst>
                  <a:ext uri="{0D108BD9-81ED-4DB2-BD59-A6C34878D82A}">
                    <a16:rowId xmlns:a16="http://schemas.microsoft.com/office/drawing/2014/main" val="2887016859"/>
                  </a:ext>
                </a:extLst>
              </a:tr>
              <a:tr h="667318">
                <a:tc>
                  <a:txBody>
                    <a:bodyPr/>
                    <a:lstStyle/>
                    <a:p>
                      <a:r>
                        <a:rPr lang="en-GB" b="1" dirty="0"/>
                        <a:t>Colliers Green</a:t>
                      </a:r>
                    </a:p>
                  </a:txBody>
                  <a:tcPr/>
                </a:tc>
                <a:tc>
                  <a:txBody>
                    <a:bodyPr/>
                    <a:lstStyle/>
                    <a:p>
                      <a:r>
                        <a:rPr lang="en-GB" dirty="0"/>
                        <a:t>38%</a:t>
                      </a:r>
                    </a:p>
                  </a:txBody>
                  <a:tcPr/>
                </a:tc>
                <a:tc>
                  <a:txBody>
                    <a:bodyPr/>
                    <a:lstStyle/>
                    <a:p>
                      <a:r>
                        <a:rPr lang="en-GB" dirty="0"/>
                        <a:t>19%</a:t>
                      </a:r>
                    </a:p>
                  </a:txBody>
                  <a:tcPr/>
                </a:tc>
                <a:tc>
                  <a:txBody>
                    <a:bodyPr/>
                    <a:lstStyle/>
                    <a:p>
                      <a:r>
                        <a:rPr lang="en-GB" dirty="0"/>
                        <a:t>25%</a:t>
                      </a:r>
                    </a:p>
                  </a:txBody>
                  <a:tcPr/>
                </a:tc>
                <a:tc>
                  <a:txBody>
                    <a:bodyPr/>
                    <a:lstStyle/>
                    <a:p>
                      <a:r>
                        <a:rPr lang="en-GB" dirty="0"/>
                        <a:t>6%</a:t>
                      </a:r>
                    </a:p>
                  </a:txBody>
                  <a:tcPr/>
                </a:tc>
                <a:extLst>
                  <a:ext uri="{0D108BD9-81ED-4DB2-BD59-A6C34878D82A}">
                    <a16:rowId xmlns:a16="http://schemas.microsoft.com/office/drawing/2014/main" val="728346751"/>
                  </a:ext>
                </a:extLst>
              </a:tr>
              <a:tr h="386621">
                <a:tc>
                  <a:txBody>
                    <a:bodyPr/>
                    <a:lstStyle/>
                    <a:p>
                      <a:r>
                        <a:rPr lang="en-GB" b="1" dirty="0"/>
                        <a:t>National (2024)</a:t>
                      </a:r>
                    </a:p>
                  </a:txBody>
                  <a:tcPr/>
                </a:tc>
                <a:tc>
                  <a:txBody>
                    <a:bodyPr/>
                    <a:lstStyle/>
                    <a:p>
                      <a:r>
                        <a:rPr lang="en-GB" dirty="0"/>
                        <a:t>28%</a:t>
                      </a:r>
                    </a:p>
                  </a:txBody>
                  <a:tcPr/>
                </a:tc>
                <a:tc>
                  <a:txBody>
                    <a:bodyPr/>
                    <a:lstStyle/>
                    <a:p>
                      <a:r>
                        <a:rPr lang="en-GB" dirty="0"/>
                        <a:t>13%</a:t>
                      </a:r>
                    </a:p>
                  </a:txBody>
                  <a:tcPr/>
                </a:tc>
                <a:tc>
                  <a:txBody>
                    <a:bodyPr/>
                    <a:lstStyle/>
                    <a:p>
                      <a:r>
                        <a:rPr lang="en-GB" dirty="0"/>
                        <a:t>24%</a:t>
                      </a:r>
                    </a:p>
                  </a:txBody>
                  <a:tcPr/>
                </a:tc>
                <a:tc>
                  <a:txBody>
                    <a:bodyPr/>
                    <a:lstStyle/>
                    <a:p>
                      <a:endParaRPr lang="en-GB" dirty="0"/>
                    </a:p>
                  </a:txBody>
                  <a:tcPr/>
                </a:tc>
                <a:extLst>
                  <a:ext uri="{0D108BD9-81ED-4DB2-BD59-A6C34878D82A}">
                    <a16:rowId xmlns:a16="http://schemas.microsoft.com/office/drawing/2014/main" val="1725818234"/>
                  </a:ext>
                </a:extLst>
              </a:tr>
            </a:tbl>
          </a:graphicData>
        </a:graphic>
      </p:graphicFrame>
    </p:spTree>
    <p:extLst>
      <p:ext uri="{BB962C8B-B14F-4D97-AF65-F5344CB8AC3E}">
        <p14:creationId xmlns:p14="http://schemas.microsoft.com/office/powerpoint/2010/main" val="10389027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Transition to Colliers Green</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GB" sz="2400" dirty="0"/>
              <a:t>Parent and child transition sessions</a:t>
            </a:r>
          </a:p>
          <a:p>
            <a:pPr>
              <a:buFont typeface="Wingdings" panose="05000000000000000000" pitchFamily="2" charset="2"/>
              <a:buChar char="v"/>
            </a:pPr>
            <a:r>
              <a:rPr lang="en-GB" sz="2400" dirty="0"/>
              <a:t>Nursery visits</a:t>
            </a:r>
          </a:p>
          <a:p>
            <a:pPr>
              <a:buFont typeface="Wingdings" panose="05000000000000000000" pitchFamily="2" charset="2"/>
              <a:buChar char="v"/>
            </a:pPr>
            <a:r>
              <a:rPr lang="en-GB" sz="2400" dirty="0"/>
              <a:t>Story sessions</a:t>
            </a:r>
          </a:p>
          <a:p>
            <a:pPr>
              <a:buFont typeface="Wingdings" panose="05000000000000000000" pitchFamily="2" charset="2"/>
              <a:buChar char="v"/>
            </a:pPr>
            <a:r>
              <a:rPr lang="en-GB" sz="2400" dirty="0"/>
              <a:t>Buddies with Y6 children</a:t>
            </a:r>
          </a:p>
        </p:txBody>
      </p:sp>
      <p:pic>
        <p:nvPicPr>
          <p:cNvPr id="4" name="Picture 3">
            <a:extLst>
              <a:ext uri="{FF2B5EF4-FFF2-40B4-BE49-F238E27FC236}">
                <a16:creationId xmlns:a16="http://schemas.microsoft.com/office/drawing/2014/main" id="{4AA972A1-DFD3-4EF6-9DDF-E1F8DC0AB22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6000" y="3244490"/>
            <a:ext cx="3817670" cy="2540872"/>
          </a:xfrm>
          <a:prstGeom prst="rect">
            <a:avLst/>
          </a:prstGeom>
        </p:spPr>
      </p:pic>
    </p:spTree>
    <p:extLst>
      <p:ext uri="{BB962C8B-B14F-4D97-AF65-F5344CB8AC3E}">
        <p14:creationId xmlns:p14="http://schemas.microsoft.com/office/powerpoint/2010/main" val="31738489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Starting school</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GB" sz="2800" dirty="0"/>
              <a:t>Part time </a:t>
            </a:r>
          </a:p>
          <a:p>
            <a:pPr>
              <a:buFont typeface="Wingdings" panose="05000000000000000000" pitchFamily="2" charset="2"/>
              <a:buChar char="v"/>
            </a:pPr>
            <a:r>
              <a:rPr lang="en-GB" sz="2800" dirty="0"/>
              <a:t>Full time </a:t>
            </a:r>
          </a:p>
          <a:p>
            <a:pPr>
              <a:buFont typeface="Wingdings" panose="05000000000000000000" pitchFamily="2" charset="2"/>
              <a:buChar char="v"/>
            </a:pPr>
            <a:r>
              <a:rPr lang="en-GB" sz="2800" dirty="0"/>
              <a:t>Home visits in summer term</a:t>
            </a:r>
          </a:p>
          <a:p>
            <a:pPr>
              <a:buFont typeface="Wingdings" panose="05000000000000000000" pitchFamily="2" charset="2"/>
              <a:buChar char="v"/>
            </a:pPr>
            <a:r>
              <a:rPr lang="en-GB" sz="2800" dirty="0"/>
              <a:t>Baseline within first six weeks</a:t>
            </a:r>
          </a:p>
          <a:p>
            <a:pPr marL="0" indent="0">
              <a:buNone/>
            </a:pPr>
            <a:endParaRPr lang="en-GB" sz="2800" dirty="0"/>
          </a:p>
        </p:txBody>
      </p:sp>
      <p:pic>
        <p:nvPicPr>
          <p:cNvPr id="4" name="Picture 3">
            <a:extLst>
              <a:ext uri="{FF2B5EF4-FFF2-40B4-BE49-F238E27FC236}">
                <a16:creationId xmlns:a16="http://schemas.microsoft.com/office/drawing/2014/main" id="{FEC138C9-CB9D-45D2-8D4D-A0ACC8E07B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89500" y="2479213"/>
            <a:ext cx="3700712" cy="2463030"/>
          </a:xfrm>
          <a:prstGeom prst="rect">
            <a:avLst/>
          </a:prstGeom>
        </p:spPr>
      </p:pic>
    </p:spTree>
    <p:extLst>
      <p:ext uri="{BB962C8B-B14F-4D97-AF65-F5344CB8AC3E}">
        <p14:creationId xmlns:p14="http://schemas.microsoft.com/office/powerpoint/2010/main" val="20269048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Early Years Foundation Stage</a:t>
            </a:r>
          </a:p>
        </p:txBody>
      </p:sp>
      <p:sp>
        <p:nvSpPr>
          <p:cNvPr id="3" name="Content Placeholder 2"/>
          <p:cNvSpPr>
            <a:spLocks noGrp="1"/>
          </p:cNvSpPr>
          <p:nvPr>
            <p:ph idx="1"/>
          </p:nvPr>
        </p:nvSpPr>
        <p:spPr>
          <a:xfrm>
            <a:off x="603682" y="2603500"/>
            <a:ext cx="8069801" cy="3416300"/>
          </a:xfrm>
        </p:spPr>
        <p:txBody>
          <a:bodyPr>
            <a:normAutofit fontScale="92500" lnSpcReduction="20000"/>
          </a:bodyPr>
          <a:lstStyle/>
          <a:p>
            <a:r>
              <a:rPr lang="en-GB" sz="2800" b="1" u="sng" dirty="0"/>
              <a:t>Prime Areas of Learning  </a:t>
            </a:r>
            <a:r>
              <a:rPr lang="en-GB" sz="2800" dirty="0"/>
              <a:t>- Personal, Social and Emotional Development, Communication and Language, Physical Development </a:t>
            </a:r>
          </a:p>
          <a:p>
            <a:r>
              <a:rPr lang="en-GB" sz="2800" b="1" u="sng" dirty="0"/>
              <a:t>Specific Areas of Learning  </a:t>
            </a:r>
            <a:r>
              <a:rPr lang="en-GB" sz="2800" dirty="0"/>
              <a:t>- literacy, maths, understanding the world, expressive arts and design.</a:t>
            </a:r>
          </a:p>
          <a:p>
            <a:endParaRPr lang="en-GB" sz="2800" dirty="0"/>
          </a:p>
          <a:p>
            <a:r>
              <a:rPr lang="en-GB" sz="2800" dirty="0"/>
              <a:t>Teacher Directed Learning and Child Initiated Learning </a:t>
            </a:r>
          </a:p>
        </p:txBody>
      </p:sp>
      <p:pic>
        <p:nvPicPr>
          <p:cNvPr id="4" name="Picture 3">
            <a:extLst>
              <a:ext uri="{FF2B5EF4-FFF2-40B4-BE49-F238E27FC236}">
                <a16:creationId xmlns:a16="http://schemas.microsoft.com/office/drawing/2014/main" id="{69CA21F1-9E1B-4678-AE86-6C2C8999FE1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660" r="30130" b="4128"/>
          <a:stretch/>
        </p:blipFill>
        <p:spPr>
          <a:xfrm>
            <a:off x="9153069" y="3790321"/>
            <a:ext cx="3038931" cy="3067679"/>
          </a:xfrm>
          <a:prstGeom prst="rect">
            <a:avLst/>
          </a:prstGeom>
        </p:spPr>
      </p:pic>
    </p:spTree>
    <p:extLst>
      <p:ext uri="{BB962C8B-B14F-4D97-AF65-F5344CB8AC3E}">
        <p14:creationId xmlns:p14="http://schemas.microsoft.com/office/powerpoint/2010/main" val="41075219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6007A-BF1E-4C08-93A9-6A5DCA7E1D0C}"/>
              </a:ext>
            </a:extLst>
          </p:cNvPr>
          <p:cNvSpPr>
            <a:spLocks noGrp="1"/>
          </p:cNvSpPr>
          <p:nvPr>
            <p:ph type="title"/>
          </p:nvPr>
        </p:nvSpPr>
        <p:spPr/>
        <p:txBody>
          <a:bodyPr/>
          <a:lstStyle/>
          <a:p>
            <a:r>
              <a:rPr lang="en-GB" dirty="0"/>
              <a:t>Wraparound care and clubs</a:t>
            </a:r>
          </a:p>
        </p:txBody>
      </p:sp>
      <p:sp>
        <p:nvSpPr>
          <p:cNvPr id="3" name="Content Placeholder 2">
            <a:extLst>
              <a:ext uri="{FF2B5EF4-FFF2-40B4-BE49-F238E27FC236}">
                <a16:creationId xmlns:a16="http://schemas.microsoft.com/office/drawing/2014/main" id="{3069ED46-65E5-452B-A202-B63E34976882}"/>
              </a:ext>
            </a:extLst>
          </p:cNvPr>
          <p:cNvSpPr>
            <a:spLocks noGrp="1"/>
          </p:cNvSpPr>
          <p:nvPr>
            <p:ph idx="1"/>
          </p:nvPr>
        </p:nvSpPr>
        <p:spPr>
          <a:xfrm>
            <a:off x="1154954" y="2603499"/>
            <a:ext cx="8825659" cy="3921587"/>
          </a:xfrm>
        </p:spPr>
        <p:txBody>
          <a:bodyPr>
            <a:normAutofit fontScale="92500" lnSpcReduction="20000"/>
          </a:bodyPr>
          <a:lstStyle/>
          <a:p>
            <a:r>
              <a:rPr lang="en-GB" dirty="0"/>
              <a:t>Breakfast club from 7:45 every day - £4.00 a session.</a:t>
            </a:r>
          </a:p>
          <a:p>
            <a:r>
              <a:rPr lang="en-GB" dirty="0"/>
              <a:t>Clubs held after school until 4:30. Most are £12.50 a term</a:t>
            </a:r>
          </a:p>
          <a:p>
            <a:pPr lvl="1"/>
            <a:r>
              <a:rPr lang="en-GB" dirty="0"/>
              <a:t>Gymnastics, football, hockey, dodgeball, cricket, art club, running, dance</a:t>
            </a:r>
          </a:p>
          <a:p>
            <a:pPr lvl="1"/>
            <a:endParaRPr lang="en-GB" dirty="0"/>
          </a:p>
          <a:p>
            <a:r>
              <a:rPr lang="en-GB" dirty="0"/>
              <a:t>Wraparound care is available until 6pm</a:t>
            </a:r>
          </a:p>
          <a:p>
            <a:pPr lvl="1"/>
            <a:r>
              <a:rPr lang="en-GB" dirty="0"/>
              <a:t>15:30 - 18:00 : £10.00</a:t>
            </a:r>
          </a:p>
          <a:p>
            <a:pPr lvl="1"/>
            <a:r>
              <a:rPr lang="en-GB" dirty="0"/>
              <a:t>15:30 - 17:00 : £8.00 </a:t>
            </a:r>
          </a:p>
          <a:p>
            <a:pPr lvl="1"/>
            <a:r>
              <a:rPr lang="en-GB" dirty="0"/>
              <a:t>16:30 - 18:00 : £8.00</a:t>
            </a:r>
          </a:p>
          <a:p>
            <a:endParaRPr lang="en-GB" dirty="0"/>
          </a:p>
          <a:p>
            <a:r>
              <a:rPr lang="en-GB" dirty="0"/>
              <a:t>Choir meet at lunchtime</a:t>
            </a:r>
          </a:p>
          <a:p>
            <a:r>
              <a:rPr lang="en-GB" dirty="0"/>
              <a:t>Rock Steady – band-based music lessons</a:t>
            </a:r>
          </a:p>
          <a:p>
            <a:r>
              <a:rPr lang="en-GB" dirty="0"/>
              <a:t>Piano teacher</a:t>
            </a:r>
          </a:p>
          <a:p>
            <a:pPr lvl="1"/>
            <a:endParaRPr lang="en-GB" dirty="0"/>
          </a:p>
          <a:p>
            <a:pPr lvl="1"/>
            <a:endParaRPr lang="en-GB" dirty="0"/>
          </a:p>
        </p:txBody>
      </p:sp>
    </p:spTree>
    <p:extLst>
      <p:ext uri="{BB962C8B-B14F-4D97-AF65-F5344CB8AC3E}">
        <p14:creationId xmlns:p14="http://schemas.microsoft.com/office/powerpoint/2010/main" val="38677215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F6759-C9D6-4B6B-9817-B523F1DBBD0C}"/>
              </a:ext>
            </a:extLst>
          </p:cNvPr>
          <p:cNvSpPr>
            <a:spLocks noGrp="1"/>
          </p:cNvSpPr>
          <p:nvPr>
            <p:ph type="title"/>
          </p:nvPr>
        </p:nvSpPr>
        <p:spPr/>
        <p:txBody>
          <a:bodyPr/>
          <a:lstStyle/>
          <a:p>
            <a:r>
              <a:rPr lang="en-GB" dirty="0"/>
              <a:t>School lunches</a:t>
            </a:r>
          </a:p>
        </p:txBody>
      </p:sp>
      <p:sp>
        <p:nvSpPr>
          <p:cNvPr id="3" name="Content Placeholder 2">
            <a:extLst>
              <a:ext uri="{FF2B5EF4-FFF2-40B4-BE49-F238E27FC236}">
                <a16:creationId xmlns:a16="http://schemas.microsoft.com/office/drawing/2014/main" id="{CF09BC2A-AF03-45CF-BDA3-E0146EAD2E7B}"/>
              </a:ext>
            </a:extLst>
          </p:cNvPr>
          <p:cNvSpPr>
            <a:spLocks noGrp="1"/>
          </p:cNvSpPr>
          <p:nvPr>
            <p:ph idx="1"/>
          </p:nvPr>
        </p:nvSpPr>
        <p:spPr/>
        <p:txBody>
          <a:bodyPr>
            <a:normAutofit/>
          </a:bodyPr>
          <a:lstStyle/>
          <a:p>
            <a:r>
              <a:rPr lang="en-GB" sz="2400" dirty="0"/>
              <a:t>Provided by Cranbrook Grammar school</a:t>
            </a:r>
          </a:p>
          <a:p>
            <a:r>
              <a:rPr lang="en-GB" sz="2400" dirty="0"/>
              <a:t>£2.60 per day, but UIFSM in place until Year 3.</a:t>
            </a:r>
          </a:p>
          <a:p>
            <a:r>
              <a:rPr lang="en-GB" sz="2400" dirty="0"/>
              <a:t>Invoiced termly directly by Cranbrook</a:t>
            </a:r>
          </a:p>
          <a:p>
            <a:r>
              <a:rPr lang="en-GB" sz="2400" dirty="0"/>
              <a:t>Staggered sessions in hall</a:t>
            </a:r>
          </a:p>
        </p:txBody>
      </p:sp>
    </p:spTree>
    <p:extLst>
      <p:ext uri="{BB962C8B-B14F-4D97-AF65-F5344CB8AC3E}">
        <p14:creationId xmlns:p14="http://schemas.microsoft.com/office/powerpoint/2010/main" val="13416469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Applying for a place</a:t>
            </a:r>
          </a:p>
        </p:txBody>
      </p:sp>
      <p:sp>
        <p:nvSpPr>
          <p:cNvPr id="3" name="Content Placeholder 2"/>
          <p:cNvSpPr>
            <a:spLocks noGrp="1"/>
          </p:cNvSpPr>
          <p:nvPr>
            <p:ph idx="1"/>
          </p:nvPr>
        </p:nvSpPr>
        <p:spPr>
          <a:xfrm>
            <a:off x="1154954" y="2467171"/>
            <a:ext cx="10615749" cy="4023360"/>
          </a:xfrm>
        </p:spPr>
        <p:txBody>
          <a:bodyPr>
            <a:normAutofit/>
          </a:bodyPr>
          <a:lstStyle/>
          <a:p>
            <a:r>
              <a:rPr lang="en-GB" dirty="0">
                <a:solidFill>
                  <a:schemeClr val="tx1"/>
                </a:solidFill>
              </a:rPr>
              <a:t>Admissions opens on 7</a:t>
            </a:r>
            <a:r>
              <a:rPr lang="en-GB" baseline="30000" dirty="0">
                <a:solidFill>
                  <a:schemeClr val="tx1"/>
                </a:solidFill>
              </a:rPr>
              <a:t>th</a:t>
            </a:r>
            <a:r>
              <a:rPr lang="en-GB" dirty="0">
                <a:solidFill>
                  <a:schemeClr val="tx1"/>
                </a:solidFill>
              </a:rPr>
              <a:t> November and closes on 15</a:t>
            </a:r>
            <a:r>
              <a:rPr lang="en-GB" baseline="30000" dirty="0">
                <a:solidFill>
                  <a:schemeClr val="tx1"/>
                </a:solidFill>
              </a:rPr>
              <a:t>th</a:t>
            </a:r>
            <a:r>
              <a:rPr lang="en-GB" dirty="0">
                <a:solidFill>
                  <a:schemeClr val="tx1"/>
                </a:solidFill>
              </a:rPr>
              <a:t> January 2026 for a September 2026 start.</a:t>
            </a:r>
          </a:p>
          <a:p>
            <a:r>
              <a:rPr lang="en-GB" dirty="0"/>
              <a:t>Apply online at kent.gov.uk</a:t>
            </a:r>
          </a:p>
          <a:p>
            <a:r>
              <a:rPr lang="en-GB" dirty="0"/>
              <a:t>Name up to 3 schools, putting them in order of preference.  </a:t>
            </a:r>
          </a:p>
          <a:p>
            <a:r>
              <a:rPr lang="en-GB" dirty="0"/>
              <a:t>Schools will not know whether you have placed them first, second or third, they will just rank you against their subscription criteria.</a:t>
            </a:r>
          </a:p>
          <a:p>
            <a:r>
              <a:rPr lang="en-GB" dirty="0"/>
              <a:t>Naming only 1 school does not guarantee a place at that school or give priority.</a:t>
            </a:r>
          </a:p>
          <a:p>
            <a:r>
              <a:rPr lang="en-GB" dirty="0">
                <a:solidFill>
                  <a:schemeClr val="tx1"/>
                </a:solidFill>
              </a:rPr>
              <a:t>16</a:t>
            </a:r>
            <a:r>
              <a:rPr lang="en-GB" baseline="30000" dirty="0">
                <a:solidFill>
                  <a:schemeClr val="tx1"/>
                </a:solidFill>
              </a:rPr>
              <a:t>th</a:t>
            </a:r>
            <a:r>
              <a:rPr lang="en-GB" dirty="0">
                <a:solidFill>
                  <a:schemeClr val="tx1"/>
                </a:solidFill>
              </a:rPr>
              <a:t> April 2026 </a:t>
            </a:r>
            <a:r>
              <a:rPr lang="en-GB" dirty="0"/>
              <a:t>results received by parents</a:t>
            </a:r>
          </a:p>
          <a:p>
            <a:r>
              <a:rPr lang="en-GB" dirty="0"/>
              <a:t>Accept or decline by 30</a:t>
            </a:r>
            <a:r>
              <a:rPr lang="en-GB" baseline="30000" dirty="0"/>
              <a:t>th</a:t>
            </a:r>
            <a:r>
              <a:rPr lang="en-GB" dirty="0"/>
              <a:t> April 2026</a:t>
            </a:r>
          </a:p>
        </p:txBody>
      </p:sp>
    </p:spTree>
    <p:extLst>
      <p:ext uri="{BB962C8B-B14F-4D97-AF65-F5344CB8AC3E}">
        <p14:creationId xmlns:p14="http://schemas.microsoft.com/office/powerpoint/2010/main" val="39236561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Admissions criteria</a:t>
            </a:r>
          </a:p>
        </p:txBody>
      </p:sp>
      <p:sp>
        <p:nvSpPr>
          <p:cNvPr id="3" name="Content Placeholder 2"/>
          <p:cNvSpPr>
            <a:spLocks noGrp="1"/>
          </p:cNvSpPr>
          <p:nvPr>
            <p:ph idx="1"/>
          </p:nvPr>
        </p:nvSpPr>
        <p:spPr>
          <a:xfrm>
            <a:off x="675558" y="2195124"/>
            <a:ext cx="10821023" cy="4063630"/>
          </a:xfrm>
        </p:spPr>
        <p:txBody>
          <a:bodyPr>
            <a:normAutofit/>
          </a:bodyPr>
          <a:lstStyle/>
          <a:p>
            <a:pPr marL="457200" indent="-457200">
              <a:buFont typeface="+mj-lt"/>
              <a:buAutoNum type="arabicPeriod"/>
            </a:pPr>
            <a:r>
              <a:rPr lang="en-GB" dirty="0"/>
              <a:t>Children in local authority care</a:t>
            </a:r>
          </a:p>
          <a:p>
            <a:pPr marL="457200" indent="-457200">
              <a:buFont typeface="+mj-lt"/>
              <a:buAutoNum type="arabicPeriod"/>
            </a:pPr>
            <a:r>
              <a:rPr lang="en-GB" dirty="0"/>
              <a:t>Children with siblings</a:t>
            </a:r>
          </a:p>
          <a:p>
            <a:pPr marL="457200" indent="-457200">
              <a:buFont typeface="+mj-lt"/>
              <a:buAutoNum type="arabicPeriod"/>
            </a:pPr>
            <a:r>
              <a:rPr lang="en-GB" dirty="0"/>
              <a:t>Children for whom CG is nearest school</a:t>
            </a:r>
          </a:p>
          <a:p>
            <a:pPr marL="457200" indent="-457200">
              <a:buFont typeface="+mj-lt"/>
              <a:buAutoNum type="arabicPeriod"/>
            </a:pPr>
            <a:r>
              <a:rPr lang="en-GB" dirty="0"/>
              <a:t>Children who live in the parish of St Dunstan’s who worship at St Dunstan’s, Cranbrook (SIF)</a:t>
            </a:r>
          </a:p>
          <a:p>
            <a:pPr marL="457200" indent="-457200">
              <a:buFont typeface="+mj-lt"/>
              <a:buAutoNum type="arabicPeriod"/>
            </a:pPr>
            <a:r>
              <a:rPr lang="en-GB" dirty="0"/>
              <a:t>Children who live in the parish of St Dunstan’s who attend another Christian church (SIF).</a:t>
            </a:r>
          </a:p>
          <a:p>
            <a:pPr marL="457200" indent="-457200">
              <a:buFont typeface="+mj-lt"/>
              <a:buAutoNum type="arabicPeriod"/>
            </a:pPr>
            <a:r>
              <a:rPr lang="en-GB" dirty="0"/>
              <a:t>Children living in the parish of St Dunstan’s (a map is available to view in the office)</a:t>
            </a:r>
          </a:p>
          <a:p>
            <a:pPr marL="457200" indent="-457200">
              <a:buFont typeface="+mj-lt"/>
              <a:buAutoNum type="arabicPeriod"/>
            </a:pPr>
            <a:r>
              <a:rPr lang="en-GB" dirty="0"/>
              <a:t>Children living outside the parish of St Dunstan’s who attend another Christian church (SIF).</a:t>
            </a:r>
          </a:p>
          <a:p>
            <a:pPr marL="457200" indent="-457200">
              <a:buFont typeface="+mj-lt"/>
              <a:buAutoNum type="arabicPeriod"/>
            </a:pPr>
            <a:r>
              <a:rPr lang="en-GB" dirty="0"/>
              <a:t>Children of school staff</a:t>
            </a:r>
          </a:p>
          <a:p>
            <a:pPr marL="457200" indent="-457200">
              <a:buFont typeface="+mj-lt"/>
              <a:buAutoNum type="arabicPeriod"/>
            </a:pPr>
            <a:r>
              <a:rPr lang="en-GB" dirty="0"/>
              <a:t>All other children.</a:t>
            </a:r>
          </a:p>
        </p:txBody>
      </p:sp>
    </p:spTree>
    <p:extLst>
      <p:ext uri="{BB962C8B-B14F-4D97-AF65-F5344CB8AC3E}">
        <p14:creationId xmlns:p14="http://schemas.microsoft.com/office/powerpoint/2010/main" val="8165527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D12CB-E5CB-4CDD-A4B8-3DC83E3B47AA}"/>
              </a:ext>
            </a:extLst>
          </p:cNvPr>
          <p:cNvSpPr>
            <a:spLocks noGrp="1"/>
          </p:cNvSpPr>
          <p:nvPr>
            <p:ph type="title"/>
          </p:nvPr>
        </p:nvSpPr>
        <p:spPr/>
        <p:txBody>
          <a:bodyPr/>
          <a:lstStyle/>
          <a:p>
            <a:r>
              <a:rPr lang="en-GB" dirty="0"/>
              <a:t>Any questions?</a:t>
            </a:r>
          </a:p>
        </p:txBody>
      </p:sp>
      <p:pic>
        <p:nvPicPr>
          <p:cNvPr id="4" name="Picture 3">
            <a:extLst>
              <a:ext uri="{FF2B5EF4-FFF2-40B4-BE49-F238E27FC236}">
                <a16:creationId xmlns:a16="http://schemas.microsoft.com/office/drawing/2014/main" id="{2A2C129A-3CB4-4599-B68D-36F774CEB13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333" y="2361315"/>
            <a:ext cx="6455564" cy="4296536"/>
          </a:xfrm>
          <a:prstGeom prst="rect">
            <a:avLst/>
          </a:prstGeom>
        </p:spPr>
      </p:pic>
      <p:sp>
        <p:nvSpPr>
          <p:cNvPr id="3" name="Speech Bubble: Oval 2">
            <a:extLst>
              <a:ext uri="{FF2B5EF4-FFF2-40B4-BE49-F238E27FC236}">
                <a16:creationId xmlns:a16="http://schemas.microsoft.com/office/drawing/2014/main" id="{98739CE3-397E-4E3C-8673-FEE21CE1C0C4}"/>
              </a:ext>
            </a:extLst>
          </p:cNvPr>
          <p:cNvSpPr/>
          <p:nvPr/>
        </p:nvSpPr>
        <p:spPr>
          <a:xfrm>
            <a:off x="8540328" y="2834730"/>
            <a:ext cx="2752078" cy="1766656"/>
          </a:xfrm>
          <a:prstGeom prst="wedgeEllipseCallout">
            <a:avLst>
              <a:gd name="adj1" fmla="val -44381"/>
              <a:gd name="adj2" fmla="val 7606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do mixed-age classes work?</a:t>
            </a:r>
          </a:p>
        </p:txBody>
      </p:sp>
    </p:spTree>
    <p:extLst>
      <p:ext uri="{BB962C8B-B14F-4D97-AF65-F5344CB8AC3E}">
        <p14:creationId xmlns:p14="http://schemas.microsoft.com/office/powerpoint/2010/main" val="179109295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12302</TotalTime>
  <Words>815</Words>
  <Application>Microsoft Office PowerPoint</Application>
  <PresentationFormat>Widescreen</PresentationFormat>
  <Paragraphs>128</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vt:lpstr>
      <vt:lpstr>Century Gothic</vt:lpstr>
      <vt:lpstr>Courier New</vt:lpstr>
      <vt:lpstr>Wingdings</vt:lpstr>
      <vt:lpstr>Wingdings 3</vt:lpstr>
      <vt:lpstr>Ion Boardroom</vt:lpstr>
      <vt:lpstr>Welcome</vt:lpstr>
      <vt:lpstr>Why Colliers Green Primary School?</vt:lpstr>
      <vt:lpstr>Setting </vt:lpstr>
      <vt:lpstr>Vision</vt:lpstr>
      <vt:lpstr>Values</vt:lpstr>
      <vt:lpstr>Organisation</vt:lpstr>
      <vt:lpstr>Staff</vt:lpstr>
      <vt:lpstr>Performance</vt:lpstr>
      <vt:lpstr>EYFS and KS1 data</vt:lpstr>
      <vt:lpstr>Key Stage 2 data</vt:lpstr>
      <vt:lpstr>Transition to Colliers Green</vt:lpstr>
      <vt:lpstr>Starting school</vt:lpstr>
      <vt:lpstr>Early Years Foundation Stage</vt:lpstr>
      <vt:lpstr>Wraparound care and clubs</vt:lpstr>
      <vt:lpstr>School lunches</vt:lpstr>
      <vt:lpstr>Applying for a place</vt:lpstr>
      <vt:lpstr>Admissions criteria</vt:lpstr>
      <vt:lpstr>Any questions?</vt:lpstr>
    </vt:vector>
  </TitlesOfParts>
  <Company>Colliers Green CEP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dc:title>
  <dc:creator>J Hopkins</dc:creator>
  <cp:lastModifiedBy>Josephine Hopkins</cp:lastModifiedBy>
  <cp:revision>66</cp:revision>
  <cp:lastPrinted>2021-10-05T16:44:32Z</cp:lastPrinted>
  <dcterms:created xsi:type="dcterms:W3CDTF">2021-10-04T10:10:58Z</dcterms:created>
  <dcterms:modified xsi:type="dcterms:W3CDTF">2025-10-14T09:30:19Z</dcterms:modified>
</cp:coreProperties>
</file>